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61" r:id="rId5"/>
    <p:sldId id="740" r:id="rId6"/>
    <p:sldId id="742" r:id="rId7"/>
    <p:sldId id="743" r:id="rId8"/>
    <p:sldId id="744" r:id="rId9"/>
    <p:sldId id="74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5420"/>
    <a:srgbClr val="FF3300"/>
    <a:srgbClr val="FF6600"/>
    <a:srgbClr val="F7F7F7"/>
    <a:srgbClr val="E6E6E6"/>
    <a:srgbClr val="1C1E26"/>
    <a:srgbClr val="303342"/>
    <a:srgbClr val="485F74"/>
    <a:srgbClr val="354655"/>
    <a:srgbClr val="C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84" autoAdjust="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>
        <p:guide orient="horz" pos="2160"/>
        <p:guide pos="3840"/>
      </p:guideLst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44264"/>
    </p:cViewPr>
  </p:sorter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421010-3731-422F-8CF1-CD47B2D7C9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56080-143A-4905-932A-5C7754887AB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920ABC-E11D-42B4-A428-76B2C5BC0052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9276-DB8D-43B4-8029-4A695209B9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9EE0F-113C-45AB-9877-4A16FFA6A9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89D3-056A-4F4C-8125-EA71262895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8278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EED04-A4F0-49ED-B42E-211B56474E8D}" type="datetimeFigureOut">
              <a:rPr lang="en-US" smtClean="0"/>
              <a:t>4/26/2025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20CB7-DCA5-4E5B-97F1-300CDD8D2A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83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636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794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982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255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028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198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B8A1A3-5BFE-4E68-81F1-F52462776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469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A1EF1-BFC9-4361-B215-2D83B16A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7099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48788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51FFE5-84D8-43BD-9B0D-76C497F55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21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428299"/>
            <a:ext cx="1711234" cy="4436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FB4FFF-4547-4B6C-9BF5-9A495C21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25398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 rot="10800000">
            <a:off x="11858328" y="148422"/>
            <a:ext cx="332874" cy="590718"/>
            <a:chOff x="10026" y="148425"/>
            <a:chExt cx="332874" cy="590718"/>
          </a:xfrm>
        </p:grpSpPr>
        <p:sp>
          <p:nvSpPr>
            <p:cNvPr id="16" name="Rectangle 15"/>
            <p:cNvSpPr/>
            <p:nvPr/>
          </p:nvSpPr>
          <p:spPr>
            <a:xfrm>
              <a:off x="10026" y="148428"/>
              <a:ext cx="203334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Rectangle 1"/>
          <p:cNvSpPr/>
          <p:nvPr userDrawn="1"/>
        </p:nvSpPr>
        <p:spPr>
          <a:xfrm>
            <a:off x="0" y="6477000"/>
            <a:ext cx="12192000" cy="381000"/>
          </a:xfrm>
          <a:prstGeom prst="rect">
            <a:avLst/>
          </a:prstGeom>
          <a:solidFill>
            <a:srgbClr val="E6E6E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92841" y="6528300"/>
            <a:ext cx="7994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260E2A6B-A809-4840-BF14-8648BC0BDF87}" type="slidenum">
              <a:rPr lang="en-US" sz="1200" b="0" i="0" strike="noStrike" spc="0" noProof="0" smtClean="0">
                <a:solidFill>
                  <a:schemeClr val="accent1"/>
                </a:solidFill>
                <a:latin typeface="+mn-lt"/>
                <a:ea typeface="Roboto Condensed Light" panose="02000000000000000000" pitchFamily="2" charset="0"/>
                <a:cs typeface="Segoe UI Light" panose="020B0502040204020203" pitchFamily="34" charset="0"/>
              </a:rPr>
              <a:pPr algn="r"/>
              <a:t>‹#›</a:t>
            </a:fld>
            <a:endParaRPr lang="en-US" sz="8000" b="0" i="0" strike="noStrike" spc="0" noProof="0" dirty="0">
              <a:solidFill>
                <a:schemeClr val="accent1"/>
              </a:solidFill>
              <a:latin typeface="+mn-lt"/>
              <a:ea typeface="Roboto Condensed Light" panose="020000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" y="6528300"/>
            <a:ext cx="1684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="1" noProof="0" dirty="0">
                <a:solidFill>
                  <a:schemeClr val="accent1"/>
                </a:solidFill>
                <a:latin typeface="+mn-lt"/>
              </a:rPr>
              <a:t>Your </a:t>
            </a:r>
            <a:r>
              <a:rPr lang="en-US" sz="1200" b="1" baseline="0" noProof="0" dirty="0">
                <a:solidFill>
                  <a:schemeClr val="accent1"/>
                </a:solidFill>
                <a:latin typeface="+mn-lt"/>
              </a:rPr>
              <a:t>Coffee Shop</a:t>
            </a:r>
            <a:endParaRPr lang="en-US" sz="1200" b="1" noProof="0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0811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781" r:id="rId3"/>
    <p:sldLayoutId id="214748369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anshrathod735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filled, on a table and surrounded by coffee bean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20587" y="2442160"/>
            <a:ext cx="50534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𝗖𝗼𝗳𝗳𝗲𝗲 𝗦𝗵𝗼𝗽 </a:t>
            </a:r>
            <a:r>
              <a:rPr lang="en-US" sz="50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𝗦𝗮𝗹𝗲𝘀 </a:t>
            </a:r>
            <a:r>
              <a:rPr lang="en-US" sz="5000" dirty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𝗔𝗻𝗮𝗹𝘆𝘀𝗶𝘀</a:t>
            </a:r>
            <a:endParaRPr lang="en-US" sz="50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B99C03C8-BF33-4C27-9832-97127EEB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541866" y="3765599"/>
            <a:ext cx="2432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5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-By Ansh Rathod</a:t>
            </a:r>
            <a:endParaRPr lang="en-US" sz="25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305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in saucer, spilled over with coffee beans pouring ou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144177" y="850130"/>
            <a:ext cx="6879751" cy="49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Recommended Analysis</a:t>
            </a:r>
            <a:endParaRPr lang="en-US" sz="32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8" name="Picture 37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77" y="1585654"/>
            <a:ext cx="343070" cy="4942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665175" y="1474313"/>
            <a:ext cx="3424453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How do sales vary by day of the</a:t>
            </a:r>
          </a:p>
          <a:p>
            <a:pPr>
              <a:lnSpc>
                <a:spcPct val="120000"/>
              </a:lnSpc>
            </a:pP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week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and hour of the day?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1" name="Picture 30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77" y="2398408"/>
            <a:ext cx="343070" cy="494211"/>
          </a:xfrm>
          <a:prstGeom prst="rect">
            <a:avLst/>
          </a:prstGeom>
        </p:spPr>
      </p:pic>
      <p:pic>
        <p:nvPicPr>
          <p:cNvPr id="34" name="Picture 33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77" y="3212080"/>
            <a:ext cx="343070" cy="494211"/>
          </a:xfrm>
          <a:prstGeom prst="rect">
            <a:avLst/>
          </a:prstGeom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F3820DA-290B-43AA-AA9C-82643FA3E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665175" y="2294539"/>
            <a:ext cx="3935856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Are there any peak times for sales</a:t>
            </a:r>
          </a:p>
          <a:p>
            <a:pPr>
              <a:lnSpc>
                <a:spcPct val="120000"/>
              </a:lnSpc>
            </a:pP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activity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?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665175" y="3113529"/>
            <a:ext cx="3892394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What is the total sales revenue for</a:t>
            </a:r>
          </a:p>
          <a:p>
            <a:pPr>
              <a:lnSpc>
                <a:spcPct val="120000"/>
              </a:lnSpc>
            </a:pP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each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month?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77" y="4030785"/>
            <a:ext cx="343070" cy="494211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665175" y="3933755"/>
            <a:ext cx="370946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How do sales vary across different</a:t>
            </a:r>
          </a:p>
          <a:p>
            <a:pPr>
              <a:lnSpc>
                <a:spcPct val="120000"/>
              </a:lnSpc>
            </a:pP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store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locations?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4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2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" grpId="0"/>
      <p:bldP spid="12" grpId="0"/>
      <p:bldP spid="14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in saucer, spilled over with coffee beans pouring ou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144177" y="1195562"/>
            <a:ext cx="6879751" cy="49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Recommended Analysis</a:t>
            </a:r>
            <a:endParaRPr lang="en-US" sz="32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8" name="Picture 37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77" y="2017121"/>
            <a:ext cx="343070" cy="4942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665175" y="1885662"/>
            <a:ext cx="3424453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W</a:t>
            </a: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hat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is the average price/order</a:t>
            </a:r>
          </a:p>
          <a:p>
            <a:pPr>
              <a:lnSpc>
                <a:spcPct val="120000"/>
              </a:lnSpc>
            </a:pP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per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person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1" name="Picture 30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77" y="2836111"/>
            <a:ext cx="343070" cy="494211"/>
          </a:xfrm>
          <a:prstGeom prst="rect">
            <a:avLst/>
          </a:prstGeom>
        </p:spPr>
      </p:pic>
      <p:pic>
        <p:nvPicPr>
          <p:cNvPr id="34" name="Picture 33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77" y="3655720"/>
            <a:ext cx="343070" cy="494211"/>
          </a:xfrm>
          <a:prstGeom prst="rect">
            <a:avLst/>
          </a:prstGeom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F3820DA-290B-43AA-AA9C-82643FA3E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665175" y="2704652"/>
            <a:ext cx="3671695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Which products are the </a:t>
            </a: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best selling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in terms of quantity </a:t>
            </a: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and revenue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?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665175" y="3523642"/>
            <a:ext cx="3892394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How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do sales vary by product</a:t>
            </a:r>
          </a:p>
          <a:p>
            <a:pPr>
              <a:lnSpc>
                <a:spcPct val="120000"/>
              </a:lnSpc>
            </a:pP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category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and </a:t>
            </a:r>
            <a:r>
              <a:rPr lang="en-US" b="1" dirty="0" smtClean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type? 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539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2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" grpId="0"/>
      <p:bldP spid="12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277150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DASHBOARD</a:t>
            </a:r>
            <a:endParaRPr lang="en-US" sz="32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F91C6773-6F00-4113-8130-E882AB54A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13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040" y="1303130"/>
            <a:ext cx="10058400" cy="4345884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374722" y="464491"/>
            <a:ext cx="1941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5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Orders/Hours</a:t>
            </a:r>
            <a:endParaRPr lang="en-US" sz="25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0625736" y="864601"/>
            <a:ext cx="1639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0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Size Ordered</a:t>
            </a: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103" name="Curved Connector 1102"/>
          <p:cNvCxnSpPr>
            <a:endCxn id="82" idx="1"/>
          </p:cNvCxnSpPr>
          <p:nvPr/>
        </p:nvCxnSpPr>
        <p:spPr>
          <a:xfrm rot="5400000" flipH="1" flipV="1">
            <a:off x="6606730" y="1265329"/>
            <a:ext cx="1197895" cy="21637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7313865" y="482180"/>
            <a:ext cx="2341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0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Different Products Based on </a:t>
            </a: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S</a:t>
            </a:r>
            <a:r>
              <a:rPr lang="en-US" sz="20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ales</a:t>
            </a: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90" name="Curved Connector 89"/>
          <p:cNvCxnSpPr/>
          <p:nvPr/>
        </p:nvCxnSpPr>
        <p:spPr>
          <a:xfrm rot="5400000" flipH="1" flipV="1">
            <a:off x="4529249" y="1156155"/>
            <a:ext cx="1107850" cy="52474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8" idx="3"/>
            <a:endCxn id="37" idx="2"/>
          </p:cNvCxnSpPr>
          <p:nvPr/>
        </p:nvCxnSpPr>
        <p:spPr>
          <a:xfrm flipV="1">
            <a:off x="11267440" y="1203155"/>
            <a:ext cx="177897" cy="227291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8161630" y="6008298"/>
            <a:ext cx="19403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0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Top 5 Products</a:t>
            </a: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05" name="Curved Connector 104"/>
          <p:cNvCxnSpPr/>
          <p:nvPr/>
        </p:nvCxnSpPr>
        <p:spPr>
          <a:xfrm rot="16200000" flipH="1">
            <a:off x="6935656" y="4951600"/>
            <a:ext cx="528561" cy="192339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528805" y="5885189"/>
            <a:ext cx="3085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0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Sales &amp; Footfall across Different Store Locations</a:t>
            </a: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133" name="Curved Connector 1132"/>
          <p:cNvCxnSpPr/>
          <p:nvPr/>
        </p:nvCxnSpPr>
        <p:spPr>
          <a:xfrm rot="10800000" flipV="1">
            <a:off x="3298501" y="5599745"/>
            <a:ext cx="1165839" cy="57783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4455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33" grpId="0"/>
      <p:bldP spid="37" grpId="0"/>
      <p:bldP spid="82" grpId="0"/>
      <p:bldP spid="104" grpId="0"/>
      <p:bldP spid="1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op view of coffee mug filled with coffee on a table with coffee beans poured around the mu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146718" y="922191"/>
            <a:ext cx="2086772" cy="49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Conclusion</a:t>
            </a:r>
            <a:endParaRPr lang="en-US" sz="32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8" name="Picture 37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0" y="2447299"/>
            <a:ext cx="343070" cy="4942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573247" y="2345105"/>
            <a:ext cx="577697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E95420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Top Performers: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Coffee and Tea categories drive the majority of revenue, ideal for seasonal promotions.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1" name="Picture 30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0" y="3261118"/>
            <a:ext cx="343070" cy="494211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1555831" y="3166542"/>
            <a:ext cx="576807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E95420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Peak Sales Times: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Morning hours (8–10 AM) and weekends show the highest footfall and sales activity.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4" name="Picture 33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0" y="4074938"/>
            <a:ext cx="343070" cy="494211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1555831" y="3987979"/>
            <a:ext cx="547217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E95420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Growth Areas: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Coffee Beans, Loose Tea, and months like February show opportunities for improvement. 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41CB517-0AF2-4424-9DD9-9F81B4C19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46718" y="1555822"/>
            <a:ext cx="6630033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The Coffee Shop Sales Analysis uncovers key insights that can drive smarter decision-making and operational improvements: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17" name="Picture 16" descr="Coffee mug icon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0" y="4940875"/>
            <a:ext cx="343070" cy="494211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489791" y="4809416"/>
            <a:ext cx="576807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E95420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Strategic Focus: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Insights can boost customer satisfaction, increase revenue, and streamline operations.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405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75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" grpId="0"/>
      <p:bldP spid="32" grpId="0"/>
      <p:bldP spid="35" grpId="0"/>
      <p:bldP spid="12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filled, on a table and surrounded by coffee bean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89958" y="2385268"/>
            <a:ext cx="50534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THANK YOU</a:t>
            </a:r>
            <a:endParaRPr lang="en-US" sz="50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B99C03C8-BF33-4C27-9832-97127EEB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08938" y="3090446"/>
            <a:ext cx="19675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0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-By Ansh Rathod</a:t>
            </a: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48213" y="3798332"/>
            <a:ext cx="31214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0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Email : </a:t>
            </a:r>
            <a:r>
              <a:rPr lang="en-US" sz="2000" dirty="0" smtClean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  <a:hlinkClick r:id="rId4"/>
              </a:rPr>
              <a:t>anshrathod735@gmail.com</a:t>
            </a:r>
            <a:endParaRPr lang="en-US" sz="2000" dirty="0" smtClean="0">
              <a:solidFill>
                <a:schemeClr val="bg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</a:pP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80000"/>
              </a:lnSpc>
            </a:pPr>
            <a:r>
              <a:rPr lang="en-US" sz="20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Contact : </a:t>
            </a:r>
          </a:p>
          <a:p>
            <a:pPr>
              <a:lnSpc>
                <a:spcPct val="80000"/>
              </a:lnSpc>
            </a:pP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chemeClr val="accent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        +918104910280</a:t>
            </a:r>
            <a:endParaRPr lang="en-US" sz="2000" dirty="0">
              <a:solidFill>
                <a:schemeClr val="accent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782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7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2F2F2F"/>
      </a:dk2>
      <a:lt2>
        <a:srgbClr val="E6E6E6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000000"/>
      </a:accent5>
      <a:accent6>
        <a:srgbClr val="D83B01"/>
      </a:accent6>
      <a:hlink>
        <a:srgbClr val="D83B01"/>
      </a:hlink>
      <a:folHlink>
        <a:srgbClr val="D83B0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884_Coffee Shop Business Pitch Deck_RVA_v3.potx" id="{C1322C9F-FF28-439C-83B3-ADD70030630F}" vid="{FE0D3DD2-3091-4F75-9007-330AA7DC69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BCEF3AB-10D4-49E3-B75C-776D60141D7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3510E7F-70F5-4475-850F-7F9C0A821B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AC98A6E-22EC-4DD4-9EEB-7896057C12A3}">
  <ds:schemaRefs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16c05727-aa75-4e4a-9b5f-8a80a1165891"/>
    <ds:schemaRef ds:uri="71af3243-3dd4-4a8d-8c0d-dd76da1f02a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Coffee Shop Business Pitch Deck</Template>
  <TotalTime>0</TotalTime>
  <Words>226</Words>
  <Application>Microsoft Office PowerPoint</Application>
  <PresentationFormat>Widescreen</PresentationFormat>
  <Paragraphs>47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Lato</vt:lpstr>
      <vt:lpstr>Lato Black</vt:lpstr>
      <vt:lpstr>Roboto Condensed Light</vt:lpstr>
      <vt:lpstr>Segoe UI Light</vt:lpstr>
      <vt:lpstr>Times New Roman</vt:lpstr>
      <vt:lpstr>Office Theme</vt:lpstr>
      <vt:lpstr>Slide 2</vt:lpstr>
      <vt:lpstr>Slide 5</vt:lpstr>
      <vt:lpstr>Slide 5</vt:lpstr>
      <vt:lpstr>Slide 13</vt:lpstr>
      <vt:lpstr>Slide 6</vt:lpstr>
      <vt:lpstr>Slide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2025-04-26T07:37:17Z</dcterms:created>
  <dcterms:modified xsi:type="dcterms:W3CDTF">2025-04-26T14:30:58Z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